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0" r:id="rId3"/>
    <p:sldId id="293" r:id="rId4"/>
    <p:sldId id="301" r:id="rId5"/>
    <p:sldId id="302" r:id="rId6"/>
    <p:sldId id="303" r:id="rId7"/>
    <p:sldId id="305" r:id="rId8"/>
    <p:sldId id="304" r:id="rId9"/>
    <p:sldId id="306" r:id="rId10"/>
    <p:sldId id="307" r:id="rId11"/>
    <p:sldId id="308" r:id="rId12"/>
    <p:sldId id="309" r:id="rId13"/>
    <p:sldId id="310" r:id="rId14"/>
    <p:sldId id="276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pPr/>
              <a:t>19/04/56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2428868"/>
            <a:ext cx="5931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</a:rPr>
              <a:t>Computer Language</a:t>
            </a:r>
            <a:endParaRPr lang="en-US" sz="5400" b="1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285860"/>
            <a:ext cx="864396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โจทย์ในชั้นเรียน</a:t>
            </a:r>
          </a:p>
          <a:p>
            <a:r>
              <a:rPr lang="th-TH" dirty="0" smtClean="0"/>
              <a:t>ใหรับขอมูลชั้นปของนักศึกษาและใหพิมพขอความตรงกับชั้นป  </a:t>
            </a:r>
            <a:r>
              <a:rPr lang="th-TH" dirty="0" smtClean="0"/>
              <a:t>กําหนดวา</a:t>
            </a:r>
          </a:p>
          <a:p>
            <a:r>
              <a:rPr lang="th-TH" dirty="0" smtClean="0"/>
              <a:t>ชั้นป</a:t>
            </a:r>
            <a:r>
              <a:rPr lang="th-TH" dirty="0" smtClean="0"/>
              <a:t>ที่ 1 พิมพวา “</a:t>
            </a:r>
            <a:r>
              <a:rPr lang="en-US" dirty="0" smtClean="0"/>
              <a:t>Freshman”  </a:t>
            </a:r>
            <a:endParaRPr lang="th-TH" dirty="0" smtClean="0"/>
          </a:p>
          <a:p>
            <a:r>
              <a:rPr lang="th-TH" dirty="0" smtClean="0"/>
              <a:t>ชั้นปที่ </a:t>
            </a:r>
            <a:r>
              <a:rPr lang="th-TH" dirty="0" smtClean="0"/>
              <a:t>2 พิมพวา “</a:t>
            </a:r>
            <a:r>
              <a:rPr lang="en-US" dirty="0" smtClean="0"/>
              <a:t>Sophomore”  </a:t>
            </a:r>
            <a:endParaRPr lang="th-TH" dirty="0" smtClean="0"/>
          </a:p>
          <a:p>
            <a:r>
              <a:rPr lang="th-TH" dirty="0" smtClean="0"/>
              <a:t>ชั้นป</a:t>
            </a:r>
            <a:r>
              <a:rPr lang="th-TH" dirty="0" smtClean="0"/>
              <a:t>ที่ 3 พิมพวา “</a:t>
            </a:r>
            <a:r>
              <a:rPr lang="en-US" dirty="0" smtClean="0"/>
              <a:t>Junior”  </a:t>
            </a:r>
            <a:endParaRPr lang="th-TH" dirty="0" smtClean="0"/>
          </a:p>
          <a:p>
            <a:r>
              <a:rPr lang="th-TH" dirty="0" smtClean="0"/>
              <a:t>ชั้นป</a:t>
            </a:r>
            <a:r>
              <a:rPr lang="th-TH" dirty="0" smtClean="0"/>
              <a:t>ที่ 4 พิมพวา “</a:t>
            </a:r>
            <a:r>
              <a:rPr lang="en-US" dirty="0" smtClean="0"/>
              <a:t>Senior”  </a:t>
            </a:r>
            <a:endParaRPr lang="th-TH" dirty="0" smtClean="0"/>
          </a:p>
          <a:p>
            <a:r>
              <a:rPr lang="th-TH" dirty="0" smtClean="0"/>
              <a:t>ชั้นป</a:t>
            </a:r>
            <a:r>
              <a:rPr lang="th-TH" dirty="0" smtClean="0"/>
              <a:t>อื่น ๆ พิมพวา “</a:t>
            </a:r>
            <a:r>
              <a:rPr lang="en-US" dirty="0" smtClean="0"/>
              <a:t>Super”</a:t>
            </a:r>
            <a:r>
              <a:rPr lang="th-TH" u="sng" dirty="0" smtClean="0">
                <a:latin typeface="Angsana New" pitchFamily="18" charset="-34"/>
              </a:rPr>
              <a:t>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000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switch…case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714480" y="1714488"/>
            <a:ext cx="569593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  <a:endParaRPr lang="en-US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11</a:t>
            </a:fld>
            <a:endParaRPr lang="th-TH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357430"/>
            <a:ext cx="5158303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switch…case 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กับ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break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12</a:t>
            </a:fld>
            <a:endParaRPr lang="th-TH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285860"/>
            <a:ext cx="300039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4429132"/>
            <a:ext cx="2000264" cy="18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own Arrow 8"/>
          <p:cNvSpPr/>
          <p:nvPr/>
        </p:nvSpPr>
        <p:spPr>
          <a:xfrm>
            <a:off x="1643042" y="3786190"/>
            <a:ext cx="78581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1071546"/>
            <a:ext cx="2714644" cy="358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7950" y="5072074"/>
            <a:ext cx="269475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Down Arrow 11"/>
          <p:cNvSpPr/>
          <p:nvPr/>
        </p:nvSpPr>
        <p:spPr>
          <a:xfrm>
            <a:off x="6929454" y="4071942"/>
            <a:ext cx="78581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switch…case 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กับ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break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13</a:t>
            </a:fld>
            <a:endParaRPr lang="th-TH"/>
          </a:p>
        </p:txBody>
      </p:sp>
      <p:sp>
        <p:nvSpPr>
          <p:cNvPr id="11" name="Rectangle 10"/>
          <p:cNvSpPr/>
          <p:nvPr/>
        </p:nvSpPr>
        <p:spPr>
          <a:xfrm>
            <a:off x="357158" y="1071546"/>
            <a:ext cx="857256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000" dirty="0" smtClean="0"/>
              <a:t>เขียนโปรแกรมเพื่อรับขอมูลตัวอักษรจากผูใช   หากผูใชปอนตัวอักษร </a:t>
            </a:r>
            <a:r>
              <a:rPr lang="en-US" sz="2000" dirty="0" smtClean="0"/>
              <a:t>a, b, x </a:t>
            </a:r>
            <a:r>
              <a:rPr lang="th-TH" sz="2000" dirty="0" smtClean="0"/>
              <a:t>ให</a:t>
            </a:r>
            <a:r>
              <a:rPr lang="th-TH" sz="2000" dirty="0" smtClean="0"/>
              <a:t>ขึ้นข</a:t>
            </a:r>
            <a:r>
              <a:rPr lang="th-TH" sz="2000" dirty="0" smtClean="0"/>
              <a:t>อความวา “</a:t>
            </a:r>
            <a:r>
              <a:rPr lang="en-US" sz="2000" dirty="0" err="1" smtClean="0"/>
              <a:t>Hanaga</a:t>
            </a:r>
            <a:r>
              <a:rPr lang="en-US" sz="2000" dirty="0" smtClean="0"/>
              <a:t>”  </a:t>
            </a:r>
            <a:endParaRPr lang="th-TH" sz="2000" dirty="0" smtClean="0"/>
          </a:p>
          <a:p>
            <a:r>
              <a:rPr lang="th-TH" sz="2000" dirty="0" smtClean="0"/>
              <a:t>ป</a:t>
            </a:r>
            <a:r>
              <a:rPr lang="th-TH" sz="2000" dirty="0" smtClean="0"/>
              <a:t>อนตัวอักษร </a:t>
            </a:r>
            <a:r>
              <a:rPr lang="en-US" sz="2000" dirty="0" smtClean="0"/>
              <a:t>u, d, p </a:t>
            </a:r>
            <a:r>
              <a:rPr lang="th-TH" sz="2000" dirty="0" smtClean="0"/>
              <a:t>ใหขึ้นขอความวา “</a:t>
            </a:r>
            <a:r>
              <a:rPr lang="en-US" sz="2000" dirty="0" smtClean="0"/>
              <a:t>Bingo”  </a:t>
            </a:r>
            <a:endParaRPr lang="th-TH" sz="2000" dirty="0" smtClean="0"/>
          </a:p>
          <a:p>
            <a:r>
              <a:rPr lang="th-TH" sz="2000" dirty="0" smtClean="0"/>
              <a:t>ป</a:t>
            </a:r>
            <a:r>
              <a:rPr lang="th-TH" sz="2000" dirty="0" smtClean="0"/>
              <a:t>อนตัวอักษร </a:t>
            </a:r>
            <a:r>
              <a:rPr lang="en-US" sz="2000" dirty="0" smtClean="0"/>
              <a:t>g </a:t>
            </a:r>
            <a:r>
              <a:rPr lang="th-TH" sz="2000" dirty="0" smtClean="0"/>
              <a:t>ใหขึ้นขอความว</a:t>
            </a:r>
            <a:r>
              <a:rPr lang="th-TH" sz="2000" dirty="0" smtClean="0"/>
              <a:t>า </a:t>
            </a:r>
            <a:r>
              <a:rPr lang="en-US" sz="2000" dirty="0" smtClean="0"/>
              <a:t>“</a:t>
            </a:r>
            <a:r>
              <a:rPr lang="en-US" sz="2000" dirty="0" smtClean="0"/>
              <a:t>Google”  </a:t>
            </a:r>
            <a:endParaRPr lang="th-TH" sz="2000" dirty="0" smtClean="0"/>
          </a:p>
          <a:p>
            <a:r>
              <a:rPr lang="th-TH" sz="2000" dirty="0" smtClean="0"/>
              <a:t>ป</a:t>
            </a:r>
            <a:r>
              <a:rPr lang="th-TH" sz="2000" dirty="0" smtClean="0"/>
              <a:t>อนตัวอักษรอื่น ๆ ใหขึ้นขอความวา “</a:t>
            </a:r>
            <a:r>
              <a:rPr lang="en-US" sz="2000" dirty="0" err="1" smtClean="0"/>
              <a:t>Yappadappadoooo</a:t>
            </a:r>
            <a:r>
              <a:rPr lang="en-US" sz="2000" dirty="0" smtClean="0"/>
              <a:t>”</a:t>
            </a:r>
            <a:endParaRPr lang="th-TH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571744"/>
            <a:ext cx="443203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2643182"/>
            <a:ext cx="4483217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Freeform 14"/>
          <p:cNvSpPr/>
          <p:nvPr/>
        </p:nvSpPr>
        <p:spPr>
          <a:xfrm>
            <a:off x="2841674" y="3008389"/>
            <a:ext cx="2377440" cy="3378343"/>
          </a:xfrm>
          <a:custGeom>
            <a:avLst/>
            <a:gdLst>
              <a:gd name="connsiteX0" fmla="*/ 0 w 2377440"/>
              <a:gd name="connsiteY0" fmla="*/ 3082922 h 3378343"/>
              <a:gd name="connsiteX1" fmla="*/ 14068 w 2377440"/>
              <a:gd name="connsiteY1" fmla="*/ 3139193 h 3378343"/>
              <a:gd name="connsiteX2" fmla="*/ 154744 w 2377440"/>
              <a:gd name="connsiteY2" fmla="*/ 3308005 h 3378343"/>
              <a:gd name="connsiteX3" fmla="*/ 182880 w 2377440"/>
              <a:gd name="connsiteY3" fmla="*/ 3336140 h 3378343"/>
              <a:gd name="connsiteX4" fmla="*/ 211015 w 2377440"/>
              <a:gd name="connsiteY4" fmla="*/ 3364276 h 3378343"/>
              <a:gd name="connsiteX5" fmla="*/ 253218 w 2377440"/>
              <a:gd name="connsiteY5" fmla="*/ 3378343 h 3378343"/>
              <a:gd name="connsiteX6" fmla="*/ 815926 w 2377440"/>
              <a:gd name="connsiteY6" fmla="*/ 3364276 h 3378343"/>
              <a:gd name="connsiteX7" fmla="*/ 872197 w 2377440"/>
              <a:gd name="connsiteY7" fmla="*/ 3308005 h 3378343"/>
              <a:gd name="connsiteX8" fmla="*/ 956603 w 2377440"/>
              <a:gd name="connsiteY8" fmla="*/ 3223599 h 3378343"/>
              <a:gd name="connsiteX9" fmla="*/ 984738 w 2377440"/>
              <a:gd name="connsiteY9" fmla="*/ 3167328 h 3378343"/>
              <a:gd name="connsiteX10" fmla="*/ 1083212 w 2377440"/>
              <a:gd name="connsiteY10" fmla="*/ 3040719 h 3378343"/>
              <a:gd name="connsiteX11" fmla="*/ 1125415 w 2377440"/>
              <a:gd name="connsiteY11" fmla="*/ 2984448 h 3378343"/>
              <a:gd name="connsiteX12" fmla="*/ 1223889 w 2377440"/>
              <a:gd name="connsiteY12" fmla="*/ 2773433 h 3378343"/>
              <a:gd name="connsiteX13" fmla="*/ 1237957 w 2377440"/>
              <a:gd name="connsiteY13" fmla="*/ 2731229 h 3378343"/>
              <a:gd name="connsiteX14" fmla="*/ 1266092 w 2377440"/>
              <a:gd name="connsiteY14" fmla="*/ 2674959 h 3378343"/>
              <a:gd name="connsiteX15" fmla="*/ 1322363 w 2377440"/>
              <a:gd name="connsiteY15" fmla="*/ 2520214 h 3378343"/>
              <a:gd name="connsiteX16" fmla="*/ 1350498 w 2377440"/>
              <a:gd name="connsiteY16" fmla="*/ 2393605 h 3378343"/>
              <a:gd name="connsiteX17" fmla="*/ 1322363 w 2377440"/>
              <a:gd name="connsiteY17" fmla="*/ 1605814 h 3378343"/>
              <a:gd name="connsiteX18" fmla="*/ 1308295 w 2377440"/>
              <a:gd name="connsiteY18" fmla="*/ 1338528 h 3378343"/>
              <a:gd name="connsiteX19" fmla="*/ 1322363 w 2377440"/>
              <a:gd name="connsiteY19" fmla="*/ 761753 h 3378343"/>
              <a:gd name="connsiteX20" fmla="*/ 1336431 w 2377440"/>
              <a:gd name="connsiteY20" fmla="*/ 719549 h 3378343"/>
              <a:gd name="connsiteX21" fmla="*/ 1392701 w 2377440"/>
              <a:gd name="connsiteY21" fmla="*/ 607008 h 3378343"/>
              <a:gd name="connsiteX22" fmla="*/ 1448972 w 2377440"/>
              <a:gd name="connsiteY22" fmla="*/ 536669 h 3378343"/>
              <a:gd name="connsiteX23" fmla="*/ 1533378 w 2377440"/>
              <a:gd name="connsiteY23" fmla="*/ 452263 h 3378343"/>
              <a:gd name="connsiteX24" fmla="*/ 1603717 w 2377440"/>
              <a:gd name="connsiteY24" fmla="*/ 381925 h 3378343"/>
              <a:gd name="connsiteX25" fmla="*/ 1674055 w 2377440"/>
              <a:gd name="connsiteY25" fmla="*/ 325654 h 3378343"/>
              <a:gd name="connsiteX26" fmla="*/ 1716258 w 2377440"/>
              <a:gd name="connsiteY26" fmla="*/ 311586 h 3378343"/>
              <a:gd name="connsiteX27" fmla="*/ 1856935 w 2377440"/>
              <a:gd name="connsiteY27" fmla="*/ 213113 h 3378343"/>
              <a:gd name="connsiteX28" fmla="*/ 1899138 w 2377440"/>
              <a:gd name="connsiteY28" fmla="*/ 199045 h 3378343"/>
              <a:gd name="connsiteX29" fmla="*/ 1927274 w 2377440"/>
              <a:gd name="connsiteY29" fmla="*/ 170909 h 3378343"/>
              <a:gd name="connsiteX30" fmla="*/ 1983544 w 2377440"/>
              <a:gd name="connsiteY30" fmla="*/ 156842 h 3378343"/>
              <a:gd name="connsiteX31" fmla="*/ 2067951 w 2377440"/>
              <a:gd name="connsiteY31" fmla="*/ 128706 h 3378343"/>
              <a:gd name="connsiteX32" fmla="*/ 2180492 w 2377440"/>
              <a:gd name="connsiteY32" fmla="*/ 86503 h 3378343"/>
              <a:gd name="connsiteX33" fmla="*/ 2307101 w 2377440"/>
              <a:gd name="connsiteY33" fmla="*/ 30233 h 3378343"/>
              <a:gd name="connsiteX34" fmla="*/ 2307101 w 2377440"/>
              <a:gd name="connsiteY34" fmla="*/ 30233 h 3378343"/>
              <a:gd name="connsiteX35" fmla="*/ 2377440 w 2377440"/>
              <a:gd name="connsiteY35" fmla="*/ 2097 h 337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377440" h="3378343">
                <a:moveTo>
                  <a:pt x="0" y="3082922"/>
                </a:moveTo>
                <a:cubicBezTo>
                  <a:pt x="4689" y="3101679"/>
                  <a:pt x="5421" y="3121900"/>
                  <a:pt x="14068" y="3139193"/>
                </a:cubicBezTo>
                <a:cubicBezTo>
                  <a:pt x="53239" y="3217535"/>
                  <a:pt x="92519" y="3245781"/>
                  <a:pt x="154744" y="3308005"/>
                </a:cubicBezTo>
                <a:lnTo>
                  <a:pt x="182880" y="3336140"/>
                </a:lnTo>
                <a:cubicBezTo>
                  <a:pt x="192259" y="3345519"/>
                  <a:pt x="198432" y="3360082"/>
                  <a:pt x="211015" y="3364276"/>
                </a:cubicBezTo>
                <a:lnTo>
                  <a:pt x="253218" y="3378343"/>
                </a:lnTo>
                <a:lnTo>
                  <a:pt x="815926" y="3364276"/>
                </a:lnTo>
                <a:cubicBezTo>
                  <a:pt x="842283" y="3361281"/>
                  <a:pt x="850126" y="3322719"/>
                  <a:pt x="872197" y="3308005"/>
                </a:cubicBezTo>
                <a:cubicBezTo>
                  <a:pt x="923122" y="3274054"/>
                  <a:pt x="919213" y="3283423"/>
                  <a:pt x="956603" y="3223599"/>
                </a:cubicBezTo>
                <a:cubicBezTo>
                  <a:pt x="967718" y="3205816"/>
                  <a:pt x="972801" y="3184570"/>
                  <a:pt x="984738" y="3167328"/>
                </a:cubicBezTo>
                <a:cubicBezTo>
                  <a:pt x="1015171" y="3123369"/>
                  <a:pt x="1050614" y="3083097"/>
                  <a:pt x="1083212" y="3040719"/>
                </a:cubicBezTo>
                <a:cubicBezTo>
                  <a:pt x="1097507" y="3022135"/>
                  <a:pt x="1114930" y="3005419"/>
                  <a:pt x="1125415" y="2984448"/>
                </a:cubicBezTo>
                <a:cubicBezTo>
                  <a:pt x="1174666" y="2885947"/>
                  <a:pt x="1184740" y="2871304"/>
                  <a:pt x="1223889" y="2773433"/>
                </a:cubicBezTo>
                <a:cubicBezTo>
                  <a:pt x="1229396" y="2759665"/>
                  <a:pt x="1232116" y="2744859"/>
                  <a:pt x="1237957" y="2731229"/>
                </a:cubicBezTo>
                <a:cubicBezTo>
                  <a:pt x="1246218" y="2711954"/>
                  <a:pt x="1257575" y="2694122"/>
                  <a:pt x="1266092" y="2674959"/>
                </a:cubicBezTo>
                <a:cubicBezTo>
                  <a:pt x="1280389" y="2642790"/>
                  <a:pt x="1315431" y="2551410"/>
                  <a:pt x="1322363" y="2520214"/>
                </a:cubicBezTo>
                <a:lnTo>
                  <a:pt x="1350498" y="2393605"/>
                </a:lnTo>
                <a:cubicBezTo>
                  <a:pt x="1341120" y="2131008"/>
                  <a:pt x="1332865" y="1868368"/>
                  <a:pt x="1322363" y="1605814"/>
                </a:cubicBezTo>
                <a:cubicBezTo>
                  <a:pt x="1318797" y="1516667"/>
                  <a:pt x="1308295" y="1427747"/>
                  <a:pt x="1308295" y="1338528"/>
                </a:cubicBezTo>
                <a:cubicBezTo>
                  <a:pt x="1308295" y="1146212"/>
                  <a:pt x="1313630" y="953870"/>
                  <a:pt x="1322363" y="761753"/>
                </a:cubicBezTo>
                <a:cubicBezTo>
                  <a:pt x="1323036" y="746939"/>
                  <a:pt x="1330295" y="733049"/>
                  <a:pt x="1336431" y="719549"/>
                </a:cubicBezTo>
                <a:cubicBezTo>
                  <a:pt x="1353786" y="681367"/>
                  <a:pt x="1363043" y="636665"/>
                  <a:pt x="1392701" y="607008"/>
                </a:cubicBezTo>
                <a:cubicBezTo>
                  <a:pt x="1516296" y="483418"/>
                  <a:pt x="1307033" y="696352"/>
                  <a:pt x="1448972" y="536669"/>
                </a:cubicBezTo>
                <a:cubicBezTo>
                  <a:pt x="1475406" y="506930"/>
                  <a:pt x="1505243" y="480398"/>
                  <a:pt x="1533378" y="452263"/>
                </a:cubicBezTo>
                <a:lnTo>
                  <a:pt x="1603717" y="381925"/>
                </a:lnTo>
                <a:cubicBezTo>
                  <a:pt x="1629889" y="355753"/>
                  <a:pt x="1638558" y="343402"/>
                  <a:pt x="1674055" y="325654"/>
                </a:cubicBezTo>
                <a:cubicBezTo>
                  <a:pt x="1687318" y="319022"/>
                  <a:pt x="1702190" y="316275"/>
                  <a:pt x="1716258" y="311586"/>
                </a:cubicBezTo>
                <a:cubicBezTo>
                  <a:pt x="1741940" y="292325"/>
                  <a:pt x="1836151" y="220041"/>
                  <a:pt x="1856935" y="213113"/>
                </a:cubicBezTo>
                <a:lnTo>
                  <a:pt x="1899138" y="199045"/>
                </a:lnTo>
                <a:cubicBezTo>
                  <a:pt x="1908517" y="189666"/>
                  <a:pt x="1915411" y="176841"/>
                  <a:pt x="1927274" y="170909"/>
                </a:cubicBezTo>
                <a:cubicBezTo>
                  <a:pt x="1944567" y="162263"/>
                  <a:pt x="1965025" y="162398"/>
                  <a:pt x="1983544" y="156842"/>
                </a:cubicBezTo>
                <a:cubicBezTo>
                  <a:pt x="2011951" y="148320"/>
                  <a:pt x="2040415" y="139721"/>
                  <a:pt x="2067951" y="128706"/>
                </a:cubicBezTo>
                <a:cubicBezTo>
                  <a:pt x="2190556" y="79664"/>
                  <a:pt x="2058661" y="116961"/>
                  <a:pt x="2180492" y="86503"/>
                </a:cubicBezTo>
                <a:cubicBezTo>
                  <a:pt x="2247371" y="41917"/>
                  <a:pt x="2206655" y="63714"/>
                  <a:pt x="2307101" y="30233"/>
                </a:cubicBezTo>
                <a:lnTo>
                  <a:pt x="2307101" y="30233"/>
                </a:lnTo>
                <a:cubicBezTo>
                  <a:pt x="2367566" y="0"/>
                  <a:pt x="2342401" y="2097"/>
                  <a:pt x="2377440" y="2097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14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สั่งแบบมีเงื่อนไข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  (2 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เงื่อนไข)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571472" y="1571612"/>
            <a:ext cx="569593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  <a:endParaRPr lang="en-US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i</a:t>
            </a:r>
            <a:r>
              <a:rPr lang="en-US" dirty="0" smtClean="0">
                <a:latin typeface="Angsana New" pitchFamily="18" charset="-34"/>
              </a:rPr>
              <a:t>f(</a:t>
            </a:r>
            <a:r>
              <a:rPr lang="th-TH" dirty="0" smtClean="0">
                <a:latin typeface="Angsana New" pitchFamily="18" charset="-34"/>
              </a:rPr>
              <a:t>เงื่อนไข) </a:t>
            </a:r>
            <a:r>
              <a:rPr lang="en-US" dirty="0" smtClean="0">
                <a:latin typeface="Angsana New" pitchFamily="18" charset="-34"/>
              </a:rPr>
              <a:t>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</a:rPr>
              <a:t>ถ้าเป็นจริงให้ทำตรงนี้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}else{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</a:rPr>
              <a:t>ถ้าเป็นเท็จให้ทำตรงนี้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}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3</a:t>
            </a:fld>
            <a:endParaRPr lang="th-T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643050"/>
            <a:ext cx="409884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000100" y="1285860"/>
            <a:ext cx="569593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เงื่อนไขและเครื่องหมาย</a:t>
            </a:r>
            <a:endParaRPr lang="en-US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4</a:t>
            </a:fld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7" y="2071678"/>
            <a:ext cx="6000792" cy="199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4071942"/>
            <a:ext cx="41931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5000636"/>
            <a:ext cx="5015543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571472" y="1571612"/>
            <a:ext cx="569593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ตัวอย่างเปรียบเทียบตัวเลข </a:t>
            </a:r>
            <a:r>
              <a:rPr lang="en-US" u="sng" dirty="0" smtClean="0">
                <a:latin typeface="Angsana New" pitchFamily="18" charset="-34"/>
              </a:rPr>
              <a:t>2 </a:t>
            </a:r>
            <a:r>
              <a:rPr lang="th-TH" u="sng" dirty="0" smtClean="0">
                <a:latin typeface="Angsana New" pitchFamily="18" charset="-34"/>
              </a:rPr>
              <a:t>ตัว</a:t>
            </a:r>
            <a:endParaRPr lang="en-US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5</a:t>
            </a:fld>
            <a:endParaRPr lang="th-TH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357290" y="2214554"/>
            <a:ext cx="7072362" cy="36471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err="1" smtClean="0">
                <a:latin typeface="Courier New" pitchFamily="49" charset="0"/>
              </a:rPr>
              <a:t>int</a:t>
            </a:r>
            <a:r>
              <a:rPr lang="en-US" sz="2100" b="1" dirty="0" smtClean="0">
                <a:latin typeface="Courier New" pitchFamily="49" charset="0"/>
              </a:rPr>
              <a:t> a=10;</a:t>
            </a:r>
          </a:p>
          <a:p>
            <a:r>
              <a:rPr lang="en-US" sz="2100" b="1" dirty="0" err="1" smtClean="0">
                <a:latin typeface="Courier New" pitchFamily="49" charset="0"/>
              </a:rPr>
              <a:t>i</a:t>
            </a:r>
            <a:r>
              <a:rPr lang="en-US" sz="2100" b="1" dirty="0" err="1" smtClean="0">
                <a:latin typeface="Courier New" pitchFamily="49" charset="0"/>
              </a:rPr>
              <a:t>nt</a:t>
            </a:r>
            <a:r>
              <a:rPr lang="en-US" sz="2100" b="1" dirty="0" smtClean="0">
                <a:latin typeface="Courier New" pitchFamily="49" charset="0"/>
              </a:rPr>
              <a:t> b=23;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>
                <a:latin typeface="Courier New" pitchFamily="49" charset="0"/>
              </a:rPr>
              <a:t>{</a:t>
            </a: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smtClean="0">
                <a:latin typeface="Courier New" pitchFamily="49" charset="0"/>
              </a:rPr>
              <a:t>if(a&gt;b){</a:t>
            </a:r>
          </a:p>
          <a:p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(“True”);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}else{</a:t>
            </a:r>
          </a:p>
          <a:p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(“False”);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}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285860"/>
            <a:ext cx="864396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ตัวอย่างเปรียบเทียบตัวเลข </a:t>
            </a:r>
            <a:r>
              <a:rPr lang="en-US" u="sng" dirty="0" smtClean="0">
                <a:latin typeface="Angsana New" pitchFamily="18" charset="-34"/>
              </a:rPr>
              <a:t>2 </a:t>
            </a:r>
            <a:r>
              <a:rPr lang="th-TH" u="sng" dirty="0" smtClean="0">
                <a:latin typeface="Angsana New" pitchFamily="18" charset="-34"/>
              </a:rPr>
              <a:t>ตัว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โจทย์ตัวอย่าง ให้เปรียบเทียบว่า </a:t>
            </a:r>
            <a:r>
              <a:rPr lang="en-US" dirty="0" smtClean="0">
                <a:latin typeface="Angsana New" pitchFamily="18" charset="-34"/>
              </a:rPr>
              <a:t>a &gt; b </a:t>
            </a:r>
            <a:r>
              <a:rPr lang="th-TH" dirty="0" smtClean="0">
                <a:latin typeface="Angsana New" pitchFamily="18" charset="-34"/>
              </a:rPr>
              <a:t>หรือไม่ ถ้ามากกว่า ให้นำค่าใน </a:t>
            </a:r>
            <a:r>
              <a:rPr lang="en-US" dirty="0" smtClean="0">
                <a:latin typeface="Angsana New" pitchFamily="18" charset="-34"/>
              </a:rPr>
              <a:t>a </a:t>
            </a:r>
            <a:r>
              <a:rPr lang="th-TH" dirty="0" smtClean="0">
                <a:latin typeface="Angsana New" pitchFamily="18" charset="-34"/>
              </a:rPr>
              <a:t>ไปบวกอีก </a:t>
            </a:r>
            <a:r>
              <a:rPr lang="en-US" dirty="0" smtClean="0">
                <a:latin typeface="Angsana New" pitchFamily="18" charset="-34"/>
              </a:rPr>
              <a:t>10 </a:t>
            </a:r>
            <a:r>
              <a:rPr lang="th-TH" dirty="0" smtClean="0">
                <a:latin typeface="Angsana New" pitchFamily="18" charset="-34"/>
              </a:rPr>
              <a:t>แต่ถ้าไม่ใช่ ให้นำค่าใน </a:t>
            </a:r>
            <a:r>
              <a:rPr lang="en-US" dirty="0" smtClean="0">
                <a:latin typeface="Angsana New" pitchFamily="18" charset="-34"/>
              </a:rPr>
              <a:t>a </a:t>
            </a:r>
            <a:r>
              <a:rPr lang="th-TH" dirty="0" smtClean="0">
                <a:latin typeface="Angsana New" pitchFamily="18" charset="-34"/>
              </a:rPr>
              <a:t>ไปลบ </a:t>
            </a:r>
            <a:r>
              <a:rPr lang="en-US" dirty="0" smtClean="0">
                <a:latin typeface="Angsana New" pitchFamily="18" charset="-34"/>
              </a:rPr>
              <a:t>5 </a:t>
            </a:r>
            <a:r>
              <a:rPr lang="th-TH" dirty="0" smtClean="0">
                <a:latin typeface="Angsana New" pitchFamily="18" charset="-34"/>
              </a:rPr>
              <a:t>และแสดงค่า </a:t>
            </a:r>
            <a:r>
              <a:rPr lang="en-US" dirty="0" smtClean="0">
                <a:latin typeface="Angsana New" pitchFamily="18" charset="-34"/>
              </a:rPr>
              <a:t>a </a:t>
            </a:r>
            <a:r>
              <a:rPr lang="th-TH" dirty="0" smtClean="0">
                <a:latin typeface="Angsana New" pitchFamily="18" charset="-34"/>
              </a:rPr>
              <a:t>ออกมาทั้งสองเงื่อนไข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6</a:t>
            </a:fld>
            <a:endParaRPr lang="th-TH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428728" y="2714620"/>
            <a:ext cx="7072362" cy="37900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err="1" smtClean="0">
                <a:latin typeface="Courier New" pitchFamily="49" charset="0"/>
              </a:rPr>
              <a:t>int</a:t>
            </a:r>
            <a:r>
              <a:rPr lang="en-US" sz="2100" b="1" dirty="0" smtClean="0">
                <a:latin typeface="Courier New" pitchFamily="49" charset="0"/>
              </a:rPr>
              <a:t> a=10;</a:t>
            </a:r>
          </a:p>
          <a:p>
            <a:r>
              <a:rPr lang="en-US" sz="2100" b="1" dirty="0" err="1" smtClean="0">
                <a:latin typeface="Courier New" pitchFamily="49" charset="0"/>
              </a:rPr>
              <a:t>i</a:t>
            </a:r>
            <a:r>
              <a:rPr lang="en-US" sz="2100" b="1" dirty="0" err="1" smtClean="0">
                <a:latin typeface="Courier New" pitchFamily="49" charset="0"/>
              </a:rPr>
              <a:t>nt</a:t>
            </a:r>
            <a:r>
              <a:rPr lang="en-US" sz="2100" b="1" dirty="0" smtClean="0">
                <a:latin typeface="Courier New" pitchFamily="49" charset="0"/>
              </a:rPr>
              <a:t> b=23;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>
                <a:latin typeface="Courier New" pitchFamily="49" charset="0"/>
              </a:rPr>
              <a:t>{</a:t>
            </a: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smtClean="0">
                <a:latin typeface="Courier New" pitchFamily="49" charset="0"/>
              </a:rPr>
              <a:t>if(a&gt;b){</a:t>
            </a:r>
          </a:p>
          <a:p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(“a+10 = %d”,a+10);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}else{</a:t>
            </a:r>
          </a:p>
          <a:p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(“a-5 = %d”,a-5);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}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285860"/>
            <a:ext cx="864396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โจทย์ในชั้นเรียน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ให้นักศึกษาเขียนโปรแกรมเพื่อรับค่าผ่านคีย์บอร์ดจำนวน </a:t>
            </a:r>
            <a:r>
              <a:rPr lang="en-US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 </a:t>
            </a:r>
            <a:r>
              <a:rPr lang="th-TH" dirty="0" smtClean="0">
                <a:latin typeface="Angsana New" pitchFamily="18" charset="-34"/>
              </a:rPr>
              <a:t>ค่า แล้วให้เปรียบเทียบว่ามีค่ามากกว่าหรือน้อยกว่า </a:t>
            </a:r>
            <a:r>
              <a:rPr lang="en-US" dirty="0" smtClean="0">
                <a:latin typeface="Angsana New" pitchFamily="18" charset="-34"/>
              </a:rPr>
              <a:t>10 </a:t>
            </a:r>
            <a:endParaRPr lang="th-TH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- </a:t>
            </a:r>
            <a:r>
              <a:rPr lang="th-TH" dirty="0" smtClean="0">
                <a:latin typeface="Angsana New" pitchFamily="18" charset="-34"/>
              </a:rPr>
              <a:t>ถ้ามากกว่า </a:t>
            </a:r>
            <a:r>
              <a:rPr lang="en-US" dirty="0" smtClean="0">
                <a:latin typeface="Angsana New" pitchFamily="18" charset="-34"/>
              </a:rPr>
              <a:t>10</a:t>
            </a:r>
            <a:r>
              <a:rPr lang="th-TH" dirty="0" smtClean="0">
                <a:latin typeface="Angsana New" pitchFamily="18" charset="-34"/>
              </a:rPr>
              <a:t> ให้แสดงค่าว่า 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“Number is XXX more than 10”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- </a:t>
            </a:r>
            <a:r>
              <a:rPr lang="th-TH" dirty="0" smtClean="0">
                <a:latin typeface="Angsana New" pitchFamily="18" charset="-34"/>
              </a:rPr>
              <a:t>ถ้าน้อยกว่า </a:t>
            </a:r>
            <a:r>
              <a:rPr lang="en-US" dirty="0" smtClean="0">
                <a:latin typeface="Angsana New" pitchFamily="18" charset="-34"/>
              </a:rPr>
              <a:t>10 </a:t>
            </a:r>
            <a:r>
              <a:rPr lang="th-TH" dirty="0" smtClean="0">
                <a:latin typeface="Angsana New" pitchFamily="18" charset="-34"/>
              </a:rPr>
              <a:t> ให้แสดงคำว่า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“Number is XXX less than 10”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0"/>
            <a:ext cx="6572296" cy="85723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200" b="1" dirty="0" smtClean="0">
                <a:latin typeface="Angsana New" pitchFamily="18" charset="-34"/>
                <a:cs typeface="IrisUPC" pitchFamily="34" charset="-34"/>
              </a:rPr>
              <a:t>if…else  (</a:t>
            </a:r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มากกว่า </a:t>
            </a:r>
            <a:r>
              <a:rPr lang="en-US" sz="3200" b="1" dirty="0" smtClean="0">
                <a:latin typeface="Angsana New" pitchFamily="18" charset="-34"/>
                <a:cs typeface="IrisUPC" pitchFamily="34" charset="-34"/>
              </a:rPr>
              <a:t>2 </a:t>
            </a:r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เงื่อนไข)</a:t>
            </a:r>
            <a:endParaRPr lang="th-TH" sz="32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143108" y="1285860"/>
            <a:ext cx="569593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sz="2400" u="sng" dirty="0" smtClean="0">
                <a:latin typeface="Angsana New" pitchFamily="18" charset="-34"/>
              </a:rPr>
              <a:t>รูปแบบ</a:t>
            </a:r>
            <a:endParaRPr lang="en-US" sz="2400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i</a:t>
            </a:r>
            <a:r>
              <a:rPr lang="en-US" sz="2400" dirty="0" smtClean="0">
                <a:latin typeface="Angsana New" pitchFamily="18" charset="-34"/>
              </a:rPr>
              <a:t>f(</a:t>
            </a:r>
            <a:r>
              <a:rPr lang="th-TH" sz="2400" dirty="0" smtClean="0">
                <a:latin typeface="Angsana New" pitchFamily="18" charset="-34"/>
              </a:rPr>
              <a:t>เงื่อนไข) </a:t>
            </a:r>
            <a:r>
              <a:rPr lang="en-US" sz="2400" dirty="0" smtClean="0">
                <a:latin typeface="Angsana New" pitchFamily="18" charset="-34"/>
              </a:rPr>
              <a:t>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	</a:t>
            </a:r>
            <a:r>
              <a:rPr lang="th-TH" sz="2400" dirty="0" smtClean="0">
                <a:latin typeface="Angsana New" pitchFamily="18" charset="-34"/>
              </a:rPr>
              <a:t>ถ้าตรงกับเงื่อน</a:t>
            </a:r>
            <a:r>
              <a:rPr lang="th-TH" sz="2400" dirty="0" smtClean="0">
                <a:latin typeface="Angsana New" pitchFamily="18" charset="-34"/>
              </a:rPr>
              <a:t>ไขที่ </a:t>
            </a:r>
            <a:r>
              <a:rPr lang="en-US" sz="2400" dirty="0" smtClean="0">
                <a:latin typeface="Angsana New" pitchFamily="18" charset="-34"/>
              </a:rPr>
              <a:t>1 </a:t>
            </a:r>
            <a:r>
              <a:rPr lang="en-US" sz="2400" dirty="0" smtClean="0">
                <a:latin typeface="Angsana New" pitchFamily="18" charset="-34"/>
              </a:rPr>
              <a:t>	</a:t>
            </a:r>
            <a:r>
              <a:rPr lang="th-TH" sz="2400" dirty="0" smtClean="0">
                <a:latin typeface="Angsana New" pitchFamily="18" charset="-34"/>
              </a:rPr>
              <a:t> ให้ทำตรงนี้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}else if{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	</a:t>
            </a:r>
            <a:r>
              <a:rPr lang="th-TH" sz="2400" dirty="0" smtClean="0">
                <a:latin typeface="Angsana New" pitchFamily="18" charset="-34"/>
              </a:rPr>
              <a:t> ถ้าตรงกับเงื่อนไขที่ </a:t>
            </a:r>
            <a:r>
              <a:rPr lang="en-US" sz="2400" dirty="0" smtClean="0">
                <a:latin typeface="Angsana New" pitchFamily="18" charset="-34"/>
              </a:rPr>
              <a:t>2 </a:t>
            </a:r>
            <a:r>
              <a:rPr lang="th-TH" sz="2400" dirty="0" smtClean="0">
                <a:latin typeface="Angsana New" pitchFamily="18" charset="-34"/>
              </a:rPr>
              <a:t> ให้</a:t>
            </a:r>
            <a:r>
              <a:rPr lang="th-TH" sz="2400" dirty="0" smtClean="0">
                <a:latin typeface="Angsana New" pitchFamily="18" charset="-34"/>
              </a:rPr>
              <a:t>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}else if{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sz="2400" dirty="0" smtClean="0">
                <a:latin typeface="Angsana New" pitchFamily="18" charset="-34"/>
              </a:rPr>
              <a:t>	ถ้า</a:t>
            </a:r>
            <a:r>
              <a:rPr lang="th-TH" sz="2400" dirty="0" smtClean="0">
                <a:latin typeface="Angsana New" pitchFamily="18" charset="-34"/>
              </a:rPr>
              <a:t>ตรงกับเงื่อนไขที่ </a:t>
            </a:r>
            <a:r>
              <a:rPr lang="en-US" sz="2400" dirty="0" smtClean="0">
                <a:latin typeface="Angsana New" pitchFamily="18" charset="-34"/>
              </a:rPr>
              <a:t>3 </a:t>
            </a:r>
            <a:r>
              <a:rPr lang="en-US" sz="2400" dirty="0" smtClean="0">
                <a:latin typeface="Angsana New" pitchFamily="18" charset="-34"/>
              </a:rPr>
              <a:t>	</a:t>
            </a:r>
            <a:r>
              <a:rPr lang="th-TH" sz="2400" dirty="0" smtClean="0">
                <a:latin typeface="Angsana New" pitchFamily="18" charset="-34"/>
              </a:rPr>
              <a:t> ให้ทำตรงนี้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}else if{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sz="2400" dirty="0" smtClean="0">
                <a:latin typeface="Angsana New" pitchFamily="18" charset="-34"/>
              </a:rPr>
              <a:t>	ถ้า</a:t>
            </a:r>
            <a:r>
              <a:rPr lang="th-TH" sz="2400" dirty="0" smtClean="0">
                <a:latin typeface="Angsana New" pitchFamily="18" charset="-34"/>
              </a:rPr>
              <a:t>ตรงกับเงื่อนไขที่ </a:t>
            </a:r>
            <a:r>
              <a:rPr lang="en-US" sz="2400" dirty="0" smtClean="0">
                <a:latin typeface="Angsana New" pitchFamily="18" charset="-34"/>
              </a:rPr>
              <a:t>4	</a:t>
            </a:r>
            <a:r>
              <a:rPr lang="th-TH" sz="2400" dirty="0" smtClean="0">
                <a:latin typeface="Angsana New" pitchFamily="18" charset="-34"/>
              </a:rPr>
              <a:t> ให้ทำตรงนี้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}else{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	</a:t>
            </a:r>
            <a:r>
              <a:rPr lang="th-TH" sz="2400" dirty="0" smtClean="0">
                <a:latin typeface="Angsana New" pitchFamily="18" charset="-34"/>
              </a:rPr>
              <a:t>ถ้าเงื่อนไขอื่นๆ ที่นอกเหนือจาก </a:t>
            </a:r>
            <a:r>
              <a:rPr lang="en-US" sz="2400" dirty="0" smtClean="0">
                <a:latin typeface="Angsana New" pitchFamily="18" charset="-34"/>
              </a:rPr>
              <a:t>1-4 </a:t>
            </a:r>
            <a:r>
              <a:rPr lang="th-TH" sz="2400" dirty="0" smtClean="0">
                <a:latin typeface="Angsana New" pitchFamily="18" charset="-34"/>
              </a:rPr>
              <a:t>ให้ทำตรงนี้</a:t>
            </a:r>
            <a:endParaRPr lang="en-US" sz="2400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>
                <a:latin typeface="Angsana New" pitchFamily="18" charset="-34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000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2000"/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40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2000"/>
                                        <p:tgtEl>
                                          <p:spTgt spid="409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14282" y="1214422"/>
            <a:ext cx="864396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ตัวอย่างเปรียบเทียบตัวเลข </a:t>
            </a:r>
            <a:r>
              <a:rPr lang="en-US" u="sng" dirty="0" smtClean="0">
                <a:latin typeface="Angsana New" pitchFamily="18" charset="-34"/>
              </a:rPr>
              <a:t>2 </a:t>
            </a:r>
            <a:r>
              <a:rPr lang="th-TH" u="sng" dirty="0" smtClean="0">
                <a:latin typeface="Angsana New" pitchFamily="18" charset="-34"/>
              </a:rPr>
              <a:t>ตัว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9</a:t>
            </a:fld>
            <a:endParaRPr lang="th-TH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357290" y="1857364"/>
            <a:ext cx="7072362" cy="461664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err="1" smtClean="0">
                <a:latin typeface="Courier New" pitchFamily="49" charset="0"/>
              </a:rPr>
              <a:t>int</a:t>
            </a:r>
            <a:r>
              <a:rPr lang="en-US" sz="2100" b="1" dirty="0" smtClean="0">
                <a:latin typeface="Courier New" pitchFamily="49" charset="0"/>
              </a:rPr>
              <a:t> a=10,b=23,c=2,d=44;</a:t>
            </a:r>
          </a:p>
          <a:p>
            <a:r>
              <a:rPr lang="en-US" sz="2100" b="1" dirty="0" smtClean="0">
                <a:latin typeface="Courier New" pitchFamily="49" charset="0"/>
              </a:rPr>
              <a:t>void </a:t>
            </a:r>
            <a:r>
              <a:rPr lang="en-US" sz="2100" b="1" dirty="0">
                <a:latin typeface="Courier New" pitchFamily="49" charset="0"/>
              </a:rPr>
              <a:t>main(void)</a:t>
            </a:r>
          </a:p>
          <a:p>
            <a:r>
              <a:rPr lang="en-US" sz="2100" b="1" dirty="0">
                <a:latin typeface="Courier New" pitchFamily="49" charset="0"/>
              </a:rPr>
              <a:t>{</a:t>
            </a: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smtClean="0">
                <a:latin typeface="Courier New" pitchFamily="49" charset="0"/>
              </a:rPr>
              <a:t>if(a&gt;b){</a:t>
            </a:r>
          </a:p>
          <a:p>
            <a:r>
              <a:rPr lang="en-US" sz="2100" b="1" dirty="0" smtClean="0">
                <a:latin typeface="Courier New" pitchFamily="49" charset="0"/>
              </a:rPr>
              <a:t>		print(“a &gt; b”);	 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}else if(a&gt;c){</a:t>
            </a:r>
          </a:p>
          <a:p>
            <a:r>
              <a:rPr lang="en-US" sz="2100" b="1" dirty="0" smtClean="0">
                <a:latin typeface="Courier New" pitchFamily="49" charset="0"/>
              </a:rPr>
              <a:t>		print(“a &gt; c”);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}else if(a&gt;d){</a:t>
            </a:r>
          </a:p>
          <a:p>
            <a:r>
              <a:rPr lang="en-US" sz="2100" b="1" dirty="0" smtClean="0">
                <a:latin typeface="Courier New" pitchFamily="49" charset="0"/>
              </a:rPr>
              <a:t>		print(“a &gt; d”);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}else{</a:t>
            </a:r>
          </a:p>
          <a:p>
            <a:r>
              <a:rPr lang="en-US" sz="2100" b="1" dirty="0" smtClean="0">
                <a:latin typeface="Courier New" pitchFamily="49" charset="0"/>
              </a:rPr>
              <a:t>		print(“Another else”);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}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372</Words>
  <Application>Microsoft Office PowerPoint</Application>
  <PresentationFormat>On-screen Show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คำสั่งแบบมีเงื่อนไข</vt:lpstr>
      <vt:lpstr>คำสั่ง if…else  (2 เงื่อนไข)</vt:lpstr>
      <vt:lpstr>คำสั่ง if…else</vt:lpstr>
      <vt:lpstr>คำสั่ง if…else</vt:lpstr>
      <vt:lpstr>คำสั่ง if…else</vt:lpstr>
      <vt:lpstr>คำสั่ง if…else</vt:lpstr>
      <vt:lpstr>คำสั่ง if…else  (มากกว่า 2 เงื่อนไข)</vt:lpstr>
      <vt:lpstr>คำสั่ง if…else</vt:lpstr>
      <vt:lpstr>คำสั่ง if…else</vt:lpstr>
      <vt:lpstr>คำสั่ง switch…case</vt:lpstr>
      <vt:lpstr>คำสั่ง switch…case กับ break</vt:lpstr>
      <vt:lpstr>คำสั่ง switch…case กับ break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88</cp:revision>
  <dcterms:created xsi:type="dcterms:W3CDTF">2013-04-04T04:07:17Z</dcterms:created>
  <dcterms:modified xsi:type="dcterms:W3CDTF">2013-04-19T03:33:29Z</dcterms:modified>
</cp:coreProperties>
</file>